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61" r:id="rId3"/>
    <p:sldId id="257" r:id="rId4"/>
    <p:sldId id="258" r:id="rId5"/>
    <p:sldId id="260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83980E-EB59-4BA9-BE5C-75E759C67EB3}" type="doc">
      <dgm:prSet loTypeId="urn:microsoft.com/office/officeart/2005/8/layout/process5" loCatId="process" qsTypeId="urn:microsoft.com/office/officeart/2005/8/quickstyle/simple5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AC524179-B0C0-4FB2-A056-051D23238C9E}">
      <dgm:prSet/>
      <dgm:spPr/>
      <dgm:t>
        <a:bodyPr/>
        <a:lstStyle/>
        <a:p>
          <a:r>
            <a:rPr lang="en-US"/>
            <a:t>In RL , we aim to learn a policy that tells the agent how to act , starting in any state </a:t>
          </a:r>
        </a:p>
      </dgm:t>
    </dgm:pt>
    <dgm:pt modelId="{A2B1E76C-EA02-4B20-AA37-2C7BB1644510}" type="parTrans" cxnId="{58F3F7F1-5EF9-40C7-9DF5-DB2B89798BF1}">
      <dgm:prSet/>
      <dgm:spPr/>
      <dgm:t>
        <a:bodyPr/>
        <a:lstStyle/>
        <a:p>
          <a:endParaRPr lang="en-US"/>
        </a:p>
      </dgm:t>
    </dgm:pt>
    <dgm:pt modelId="{B3A468EA-F404-41B0-809B-45AD390806EA}" type="sibTrans" cxnId="{58F3F7F1-5EF9-40C7-9DF5-DB2B89798BF1}">
      <dgm:prSet/>
      <dgm:spPr/>
      <dgm:t>
        <a:bodyPr/>
        <a:lstStyle/>
        <a:p>
          <a:endParaRPr lang="en-US"/>
        </a:p>
      </dgm:t>
    </dgm:pt>
    <dgm:pt modelId="{2D4E6AAD-1FE8-49C7-B004-97A6243217A9}">
      <dgm:prSet/>
      <dgm:spPr/>
      <dgm:t>
        <a:bodyPr/>
        <a:lstStyle/>
        <a:p>
          <a:r>
            <a:rPr lang="en-US"/>
            <a:t>In RL , environment dynamics are unknown</a:t>
          </a:r>
        </a:p>
      </dgm:t>
    </dgm:pt>
    <dgm:pt modelId="{297BEF6F-3585-4A76-8486-79E658144E03}" type="parTrans" cxnId="{9BD10BCA-380E-479D-BD97-35E5FDB2589D}">
      <dgm:prSet/>
      <dgm:spPr/>
      <dgm:t>
        <a:bodyPr/>
        <a:lstStyle/>
        <a:p>
          <a:endParaRPr lang="en-US"/>
        </a:p>
      </dgm:t>
    </dgm:pt>
    <dgm:pt modelId="{00E7CF40-3B4E-44F9-9DC3-50D11D969FA7}" type="sibTrans" cxnId="{9BD10BCA-380E-479D-BD97-35E5FDB2589D}">
      <dgm:prSet/>
      <dgm:spPr/>
      <dgm:t>
        <a:bodyPr/>
        <a:lstStyle/>
        <a:p>
          <a:endParaRPr lang="en-US"/>
        </a:p>
      </dgm:t>
    </dgm:pt>
    <dgm:pt modelId="{D2F8F454-122E-4E9C-BE96-AE686AD41A67}">
      <dgm:prSet/>
      <dgm:spPr/>
      <dgm:t>
        <a:bodyPr/>
        <a:lstStyle/>
        <a:p>
          <a:r>
            <a:rPr lang="en-US"/>
            <a:t>In a planning , we aim to reach a goal state , starting from initial state </a:t>
          </a:r>
        </a:p>
      </dgm:t>
    </dgm:pt>
    <dgm:pt modelId="{21507EE5-4A87-4F6B-AF72-43EF2BD9C273}" type="parTrans" cxnId="{EFA96BCB-1B5A-4EE2-8AD5-1B4E397A3FB2}">
      <dgm:prSet/>
      <dgm:spPr/>
      <dgm:t>
        <a:bodyPr/>
        <a:lstStyle/>
        <a:p>
          <a:endParaRPr lang="en-US"/>
        </a:p>
      </dgm:t>
    </dgm:pt>
    <dgm:pt modelId="{67F7814C-E5E4-4A88-8F59-040EED78C8C3}" type="sibTrans" cxnId="{EFA96BCB-1B5A-4EE2-8AD5-1B4E397A3FB2}">
      <dgm:prSet/>
      <dgm:spPr/>
      <dgm:t>
        <a:bodyPr/>
        <a:lstStyle/>
        <a:p>
          <a:endParaRPr lang="en-US"/>
        </a:p>
      </dgm:t>
    </dgm:pt>
    <dgm:pt modelId="{FCA952E8-F983-4833-BBAE-D172E684D1E4}">
      <dgm:prSet/>
      <dgm:spPr/>
      <dgm:t>
        <a:bodyPr/>
        <a:lstStyle/>
        <a:p>
          <a:r>
            <a:rPr lang="en-US"/>
            <a:t>In a MDP , there is no such a goal and the initial state may be variable</a:t>
          </a:r>
        </a:p>
      </dgm:t>
    </dgm:pt>
    <dgm:pt modelId="{5F698E70-987E-47FA-812C-5D6B568D290C}" type="parTrans" cxnId="{5E4BCABB-6CA8-4025-BDF7-E430F0543AA4}">
      <dgm:prSet/>
      <dgm:spPr/>
      <dgm:t>
        <a:bodyPr/>
        <a:lstStyle/>
        <a:p>
          <a:endParaRPr lang="en-US"/>
        </a:p>
      </dgm:t>
    </dgm:pt>
    <dgm:pt modelId="{07C7D9FE-6D84-42D4-96E6-D37657A16533}" type="sibTrans" cxnId="{5E4BCABB-6CA8-4025-BDF7-E430F0543AA4}">
      <dgm:prSet/>
      <dgm:spPr/>
      <dgm:t>
        <a:bodyPr/>
        <a:lstStyle/>
        <a:p>
          <a:endParaRPr lang="en-US"/>
        </a:p>
      </dgm:t>
    </dgm:pt>
    <dgm:pt modelId="{F350E120-AC97-4042-A768-8C92178AD598}">
      <dgm:prSet/>
      <dgm:spPr/>
      <dgm:t>
        <a:bodyPr/>
        <a:lstStyle/>
        <a:p>
          <a:r>
            <a:rPr lang="en-US"/>
            <a:t>Instead , we aim to maximize rewards</a:t>
          </a:r>
        </a:p>
      </dgm:t>
    </dgm:pt>
    <dgm:pt modelId="{0973E26E-BD16-4552-8496-41C03ABF1FA8}" type="parTrans" cxnId="{1370F2C7-7736-44C0-8212-E9BFC96BDA1A}">
      <dgm:prSet/>
      <dgm:spPr/>
      <dgm:t>
        <a:bodyPr/>
        <a:lstStyle/>
        <a:p>
          <a:endParaRPr lang="en-US"/>
        </a:p>
      </dgm:t>
    </dgm:pt>
    <dgm:pt modelId="{EE9B884E-2B1F-4CF9-984C-463AD2FB13C2}" type="sibTrans" cxnId="{1370F2C7-7736-44C0-8212-E9BFC96BDA1A}">
      <dgm:prSet/>
      <dgm:spPr/>
      <dgm:t>
        <a:bodyPr/>
        <a:lstStyle/>
        <a:p>
          <a:endParaRPr lang="en-US"/>
        </a:p>
      </dgm:t>
    </dgm:pt>
    <dgm:pt modelId="{58E51B5C-2267-44D5-B3EC-84244CC36562}">
      <dgm:prSet/>
      <dgm:spPr/>
      <dgm:t>
        <a:bodyPr/>
        <a:lstStyle/>
        <a:p>
          <a:r>
            <a:rPr lang="en-US"/>
            <a:t>Optimal policy : is a policy that maximizes the expected accumulated discounted rewards </a:t>
          </a:r>
        </a:p>
      </dgm:t>
    </dgm:pt>
    <dgm:pt modelId="{EAC2FB49-B7E1-4D8A-B49B-3284AC8515FA}" type="parTrans" cxnId="{8CAC3463-7DC6-40D1-9534-C533E3C9272F}">
      <dgm:prSet/>
      <dgm:spPr/>
      <dgm:t>
        <a:bodyPr/>
        <a:lstStyle/>
        <a:p>
          <a:endParaRPr lang="en-US"/>
        </a:p>
      </dgm:t>
    </dgm:pt>
    <dgm:pt modelId="{263E9005-E24D-4D8B-A7BB-9F4CDF6A67B4}" type="sibTrans" cxnId="{8CAC3463-7DC6-40D1-9534-C533E3C9272F}">
      <dgm:prSet/>
      <dgm:spPr/>
      <dgm:t>
        <a:bodyPr/>
        <a:lstStyle/>
        <a:p>
          <a:endParaRPr lang="en-US"/>
        </a:p>
      </dgm:t>
    </dgm:pt>
    <dgm:pt modelId="{AF4FBD01-06A2-4355-9B2A-14FC118F75B7}" type="pres">
      <dgm:prSet presAssocID="{7F83980E-EB59-4BA9-BE5C-75E759C67EB3}" presName="diagram" presStyleCnt="0">
        <dgm:presLayoutVars>
          <dgm:dir/>
          <dgm:resizeHandles val="exact"/>
        </dgm:presLayoutVars>
      </dgm:prSet>
      <dgm:spPr/>
    </dgm:pt>
    <dgm:pt modelId="{7C02C849-538A-4EE1-A316-5AFB14916A47}" type="pres">
      <dgm:prSet presAssocID="{AC524179-B0C0-4FB2-A056-051D23238C9E}" presName="node" presStyleLbl="node1" presStyleIdx="0" presStyleCnt="6">
        <dgm:presLayoutVars>
          <dgm:bulletEnabled val="1"/>
        </dgm:presLayoutVars>
      </dgm:prSet>
      <dgm:spPr/>
    </dgm:pt>
    <dgm:pt modelId="{51396885-A9B0-49CD-A28F-EE34C6281DCD}" type="pres">
      <dgm:prSet presAssocID="{B3A468EA-F404-41B0-809B-45AD390806EA}" presName="sibTrans" presStyleLbl="sibTrans2D1" presStyleIdx="0" presStyleCnt="5"/>
      <dgm:spPr/>
    </dgm:pt>
    <dgm:pt modelId="{3910F3A6-A1F2-44EC-AB7A-30C5E199E42A}" type="pres">
      <dgm:prSet presAssocID="{B3A468EA-F404-41B0-809B-45AD390806EA}" presName="connectorText" presStyleLbl="sibTrans2D1" presStyleIdx="0" presStyleCnt="5"/>
      <dgm:spPr/>
    </dgm:pt>
    <dgm:pt modelId="{DABAC7F7-71DE-4FE1-BF4B-F98A781F7F84}" type="pres">
      <dgm:prSet presAssocID="{2D4E6AAD-1FE8-49C7-B004-97A6243217A9}" presName="node" presStyleLbl="node1" presStyleIdx="1" presStyleCnt="6">
        <dgm:presLayoutVars>
          <dgm:bulletEnabled val="1"/>
        </dgm:presLayoutVars>
      </dgm:prSet>
      <dgm:spPr/>
    </dgm:pt>
    <dgm:pt modelId="{3555769B-B8D2-4DF7-9866-776B0DFDFF58}" type="pres">
      <dgm:prSet presAssocID="{00E7CF40-3B4E-44F9-9DC3-50D11D969FA7}" presName="sibTrans" presStyleLbl="sibTrans2D1" presStyleIdx="1" presStyleCnt="5"/>
      <dgm:spPr/>
    </dgm:pt>
    <dgm:pt modelId="{435E0D45-89B6-4240-A9D8-DE3931C9D233}" type="pres">
      <dgm:prSet presAssocID="{00E7CF40-3B4E-44F9-9DC3-50D11D969FA7}" presName="connectorText" presStyleLbl="sibTrans2D1" presStyleIdx="1" presStyleCnt="5"/>
      <dgm:spPr/>
    </dgm:pt>
    <dgm:pt modelId="{F7DC602B-4E03-445C-B67B-127987B38892}" type="pres">
      <dgm:prSet presAssocID="{D2F8F454-122E-4E9C-BE96-AE686AD41A67}" presName="node" presStyleLbl="node1" presStyleIdx="2" presStyleCnt="6">
        <dgm:presLayoutVars>
          <dgm:bulletEnabled val="1"/>
        </dgm:presLayoutVars>
      </dgm:prSet>
      <dgm:spPr/>
    </dgm:pt>
    <dgm:pt modelId="{4DCB6ADC-E60C-42C4-8140-C43AE7C11F48}" type="pres">
      <dgm:prSet presAssocID="{67F7814C-E5E4-4A88-8F59-040EED78C8C3}" presName="sibTrans" presStyleLbl="sibTrans2D1" presStyleIdx="2" presStyleCnt="5"/>
      <dgm:spPr/>
    </dgm:pt>
    <dgm:pt modelId="{01C95F85-F25C-4419-8CBC-5C9D5E693CC3}" type="pres">
      <dgm:prSet presAssocID="{67F7814C-E5E4-4A88-8F59-040EED78C8C3}" presName="connectorText" presStyleLbl="sibTrans2D1" presStyleIdx="2" presStyleCnt="5"/>
      <dgm:spPr/>
    </dgm:pt>
    <dgm:pt modelId="{8FA31932-132E-426F-AA8D-03B1559CA850}" type="pres">
      <dgm:prSet presAssocID="{FCA952E8-F983-4833-BBAE-D172E684D1E4}" presName="node" presStyleLbl="node1" presStyleIdx="3" presStyleCnt="6">
        <dgm:presLayoutVars>
          <dgm:bulletEnabled val="1"/>
        </dgm:presLayoutVars>
      </dgm:prSet>
      <dgm:spPr/>
    </dgm:pt>
    <dgm:pt modelId="{AF847740-56DC-4362-A54E-96337CB2E7B4}" type="pres">
      <dgm:prSet presAssocID="{07C7D9FE-6D84-42D4-96E6-D37657A16533}" presName="sibTrans" presStyleLbl="sibTrans2D1" presStyleIdx="3" presStyleCnt="5"/>
      <dgm:spPr/>
    </dgm:pt>
    <dgm:pt modelId="{FB8A45D4-4A2F-465B-B0C6-1A3A3D441DA3}" type="pres">
      <dgm:prSet presAssocID="{07C7D9FE-6D84-42D4-96E6-D37657A16533}" presName="connectorText" presStyleLbl="sibTrans2D1" presStyleIdx="3" presStyleCnt="5"/>
      <dgm:spPr/>
    </dgm:pt>
    <dgm:pt modelId="{2AF55865-5176-4FE1-B5C8-AC87E1D12EE6}" type="pres">
      <dgm:prSet presAssocID="{F350E120-AC97-4042-A768-8C92178AD598}" presName="node" presStyleLbl="node1" presStyleIdx="4" presStyleCnt="6">
        <dgm:presLayoutVars>
          <dgm:bulletEnabled val="1"/>
        </dgm:presLayoutVars>
      </dgm:prSet>
      <dgm:spPr/>
    </dgm:pt>
    <dgm:pt modelId="{3E9C0259-E85F-4ECE-8C0F-49C0E6F18B04}" type="pres">
      <dgm:prSet presAssocID="{EE9B884E-2B1F-4CF9-984C-463AD2FB13C2}" presName="sibTrans" presStyleLbl="sibTrans2D1" presStyleIdx="4" presStyleCnt="5"/>
      <dgm:spPr/>
    </dgm:pt>
    <dgm:pt modelId="{C3E85920-1095-4241-8F4C-77932529BA36}" type="pres">
      <dgm:prSet presAssocID="{EE9B884E-2B1F-4CF9-984C-463AD2FB13C2}" presName="connectorText" presStyleLbl="sibTrans2D1" presStyleIdx="4" presStyleCnt="5"/>
      <dgm:spPr/>
    </dgm:pt>
    <dgm:pt modelId="{E6466E74-2138-40A2-BE44-B67DA1E63006}" type="pres">
      <dgm:prSet presAssocID="{58E51B5C-2267-44D5-B3EC-84244CC36562}" presName="node" presStyleLbl="node1" presStyleIdx="5" presStyleCnt="6">
        <dgm:presLayoutVars>
          <dgm:bulletEnabled val="1"/>
        </dgm:presLayoutVars>
      </dgm:prSet>
      <dgm:spPr/>
    </dgm:pt>
  </dgm:ptLst>
  <dgm:cxnLst>
    <dgm:cxn modelId="{83DC3606-4006-4418-9E9F-5A9D453D1364}" type="presOf" srcId="{67F7814C-E5E4-4A88-8F59-040EED78C8C3}" destId="{01C95F85-F25C-4419-8CBC-5C9D5E693CC3}" srcOrd="1" destOrd="0" presId="urn:microsoft.com/office/officeart/2005/8/layout/process5"/>
    <dgm:cxn modelId="{B0655118-CD30-43A2-9718-A28662E2D333}" type="presOf" srcId="{B3A468EA-F404-41B0-809B-45AD390806EA}" destId="{51396885-A9B0-49CD-A28F-EE34C6281DCD}" srcOrd="0" destOrd="0" presId="urn:microsoft.com/office/officeart/2005/8/layout/process5"/>
    <dgm:cxn modelId="{799C033B-E1BA-4A77-BE75-C4240C942560}" type="presOf" srcId="{00E7CF40-3B4E-44F9-9DC3-50D11D969FA7}" destId="{435E0D45-89B6-4240-A9D8-DE3931C9D233}" srcOrd="1" destOrd="0" presId="urn:microsoft.com/office/officeart/2005/8/layout/process5"/>
    <dgm:cxn modelId="{CCBA413B-FDE8-4743-AD1D-8AA152AC6B15}" type="presOf" srcId="{7F83980E-EB59-4BA9-BE5C-75E759C67EB3}" destId="{AF4FBD01-06A2-4355-9B2A-14FC118F75B7}" srcOrd="0" destOrd="0" presId="urn:microsoft.com/office/officeart/2005/8/layout/process5"/>
    <dgm:cxn modelId="{4F771362-4C5F-4042-941E-B48BE866DAAF}" type="presOf" srcId="{67F7814C-E5E4-4A88-8F59-040EED78C8C3}" destId="{4DCB6ADC-E60C-42C4-8140-C43AE7C11F48}" srcOrd="0" destOrd="0" presId="urn:microsoft.com/office/officeart/2005/8/layout/process5"/>
    <dgm:cxn modelId="{9510D542-8DDE-4587-A47D-E2997A2E9893}" type="presOf" srcId="{58E51B5C-2267-44D5-B3EC-84244CC36562}" destId="{E6466E74-2138-40A2-BE44-B67DA1E63006}" srcOrd="0" destOrd="0" presId="urn:microsoft.com/office/officeart/2005/8/layout/process5"/>
    <dgm:cxn modelId="{8CAC3463-7DC6-40D1-9534-C533E3C9272F}" srcId="{7F83980E-EB59-4BA9-BE5C-75E759C67EB3}" destId="{58E51B5C-2267-44D5-B3EC-84244CC36562}" srcOrd="5" destOrd="0" parTransId="{EAC2FB49-B7E1-4D8A-B49B-3284AC8515FA}" sibTransId="{263E9005-E24D-4D8B-A7BB-9F4CDF6A67B4}"/>
    <dgm:cxn modelId="{7F8D194A-A662-4F2D-A95E-6D26D638411C}" type="presOf" srcId="{B3A468EA-F404-41B0-809B-45AD390806EA}" destId="{3910F3A6-A1F2-44EC-AB7A-30C5E199E42A}" srcOrd="1" destOrd="0" presId="urn:microsoft.com/office/officeart/2005/8/layout/process5"/>
    <dgm:cxn modelId="{4955EB4D-37B1-4E07-8C2B-D09DFC6EE9F4}" type="presOf" srcId="{00E7CF40-3B4E-44F9-9DC3-50D11D969FA7}" destId="{3555769B-B8D2-4DF7-9866-776B0DFDFF58}" srcOrd="0" destOrd="0" presId="urn:microsoft.com/office/officeart/2005/8/layout/process5"/>
    <dgm:cxn modelId="{6A082B78-67EF-4CF4-8394-ED4CE2F7AF70}" type="presOf" srcId="{07C7D9FE-6D84-42D4-96E6-D37657A16533}" destId="{FB8A45D4-4A2F-465B-B0C6-1A3A3D441DA3}" srcOrd="1" destOrd="0" presId="urn:microsoft.com/office/officeart/2005/8/layout/process5"/>
    <dgm:cxn modelId="{C6CC117E-4143-4C8A-871F-D9211771F7BB}" type="presOf" srcId="{AC524179-B0C0-4FB2-A056-051D23238C9E}" destId="{7C02C849-538A-4EE1-A316-5AFB14916A47}" srcOrd="0" destOrd="0" presId="urn:microsoft.com/office/officeart/2005/8/layout/process5"/>
    <dgm:cxn modelId="{66071185-D6B2-41EF-9FED-D54B8E7F64C6}" type="presOf" srcId="{2D4E6AAD-1FE8-49C7-B004-97A6243217A9}" destId="{DABAC7F7-71DE-4FE1-BF4B-F98A781F7F84}" srcOrd="0" destOrd="0" presId="urn:microsoft.com/office/officeart/2005/8/layout/process5"/>
    <dgm:cxn modelId="{9DB17986-FC26-43DE-B253-85738A09C5BA}" type="presOf" srcId="{EE9B884E-2B1F-4CF9-984C-463AD2FB13C2}" destId="{C3E85920-1095-4241-8F4C-77932529BA36}" srcOrd="1" destOrd="0" presId="urn:microsoft.com/office/officeart/2005/8/layout/process5"/>
    <dgm:cxn modelId="{F89CC9A6-3132-4E75-8228-0D3226A81F6E}" type="presOf" srcId="{F350E120-AC97-4042-A768-8C92178AD598}" destId="{2AF55865-5176-4FE1-B5C8-AC87E1D12EE6}" srcOrd="0" destOrd="0" presId="urn:microsoft.com/office/officeart/2005/8/layout/process5"/>
    <dgm:cxn modelId="{D12FD5AB-CAA1-44FC-82FD-F141AE775D89}" type="presOf" srcId="{07C7D9FE-6D84-42D4-96E6-D37657A16533}" destId="{AF847740-56DC-4362-A54E-96337CB2E7B4}" srcOrd="0" destOrd="0" presId="urn:microsoft.com/office/officeart/2005/8/layout/process5"/>
    <dgm:cxn modelId="{867CFFB4-539D-4691-882E-F3E1B955C962}" type="presOf" srcId="{EE9B884E-2B1F-4CF9-984C-463AD2FB13C2}" destId="{3E9C0259-E85F-4ECE-8C0F-49C0E6F18B04}" srcOrd="0" destOrd="0" presId="urn:microsoft.com/office/officeart/2005/8/layout/process5"/>
    <dgm:cxn modelId="{5E4BCABB-6CA8-4025-BDF7-E430F0543AA4}" srcId="{7F83980E-EB59-4BA9-BE5C-75E759C67EB3}" destId="{FCA952E8-F983-4833-BBAE-D172E684D1E4}" srcOrd="3" destOrd="0" parTransId="{5F698E70-987E-47FA-812C-5D6B568D290C}" sibTransId="{07C7D9FE-6D84-42D4-96E6-D37657A16533}"/>
    <dgm:cxn modelId="{3BDED1C7-5BEF-4FBA-91BE-094C9DD1820A}" type="presOf" srcId="{D2F8F454-122E-4E9C-BE96-AE686AD41A67}" destId="{F7DC602B-4E03-445C-B67B-127987B38892}" srcOrd="0" destOrd="0" presId="urn:microsoft.com/office/officeart/2005/8/layout/process5"/>
    <dgm:cxn modelId="{1370F2C7-7736-44C0-8212-E9BFC96BDA1A}" srcId="{7F83980E-EB59-4BA9-BE5C-75E759C67EB3}" destId="{F350E120-AC97-4042-A768-8C92178AD598}" srcOrd="4" destOrd="0" parTransId="{0973E26E-BD16-4552-8496-41C03ABF1FA8}" sibTransId="{EE9B884E-2B1F-4CF9-984C-463AD2FB13C2}"/>
    <dgm:cxn modelId="{9BD10BCA-380E-479D-BD97-35E5FDB2589D}" srcId="{7F83980E-EB59-4BA9-BE5C-75E759C67EB3}" destId="{2D4E6AAD-1FE8-49C7-B004-97A6243217A9}" srcOrd="1" destOrd="0" parTransId="{297BEF6F-3585-4A76-8486-79E658144E03}" sibTransId="{00E7CF40-3B4E-44F9-9DC3-50D11D969FA7}"/>
    <dgm:cxn modelId="{EFA96BCB-1B5A-4EE2-8AD5-1B4E397A3FB2}" srcId="{7F83980E-EB59-4BA9-BE5C-75E759C67EB3}" destId="{D2F8F454-122E-4E9C-BE96-AE686AD41A67}" srcOrd="2" destOrd="0" parTransId="{21507EE5-4A87-4F6B-AF72-43EF2BD9C273}" sibTransId="{67F7814C-E5E4-4A88-8F59-040EED78C8C3}"/>
    <dgm:cxn modelId="{D372EBD4-755E-4E51-9CE1-122E113AAE4A}" type="presOf" srcId="{FCA952E8-F983-4833-BBAE-D172E684D1E4}" destId="{8FA31932-132E-426F-AA8D-03B1559CA850}" srcOrd="0" destOrd="0" presId="urn:microsoft.com/office/officeart/2005/8/layout/process5"/>
    <dgm:cxn modelId="{58F3F7F1-5EF9-40C7-9DF5-DB2B89798BF1}" srcId="{7F83980E-EB59-4BA9-BE5C-75E759C67EB3}" destId="{AC524179-B0C0-4FB2-A056-051D23238C9E}" srcOrd="0" destOrd="0" parTransId="{A2B1E76C-EA02-4B20-AA37-2C7BB1644510}" sibTransId="{B3A468EA-F404-41B0-809B-45AD390806EA}"/>
    <dgm:cxn modelId="{C53428BC-8B61-483A-A98F-9B11F77DE6C7}" type="presParOf" srcId="{AF4FBD01-06A2-4355-9B2A-14FC118F75B7}" destId="{7C02C849-538A-4EE1-A316-5AFB14916A47}" srcOrd="0" destOrd="0" presId="urn:microsoft.com/office/officeart/2005/8/layout/process5"/>
    <dgm:cxn modelId="{935E004E-6A03-44B6-B870-DC19B767605D}" type="presParOf" srcId="{AF4FBD01-06A2-4355-9B2A-14FC118F75B7}" destId="{51396885-A9B0-49CD-A28F-EE34C6281DCD}" srcOrd="1" destOrd="0" presId="urn:microsoft.com/office/officeart/2005/8/layout/process5"/>
    <dgm:cxn modelId="{098834F2-1144-4303-A807-9757288F9CE7}" type="presParOf" srcId="{51396885-A9B0-49CD-A28F-EE34C6281DCD}" destId="{3910F3A6-A1F2-44EC-AB7A-30C5E199E42A}" srcOrd="0" destOrd="0" presId="urn:microsoft.com/office/officeart/2005/8/layout/process5"/>
    <dgm:cxn modelId="{2BB8B24F-1DEF-4883-9729-9E1DD5B808C9}" type="presParOf" srcId="{AF4FBD01-06A2-4355-9B2A-14FC118F75B7}" destId="{DABAC7F7-71DE-4FE1-BF4B-F98A781F7F84}" srcOrd="2" destOrd="0" presId="urn:microsoft.com/office/officeart/2005/8/layout/process5"/>
    <dgm:cxn modelId="{7B36AD78-67D1-4529-9DB6-0391A15BCF7F}" type="presParOf" srcId="{AF4FBD01-06A2-4355-9B2A-14FC118F75B7}" destId="{3555769B-B8D2-4DF7-9866-776B0DFDFF58}" srcOrd="3" destOrd="0" presId="urn:microsoft.com/office/officeart/2005/8/layout/process5"/>
    <dgm:cxn modelId="{422F2E7A-A1B6-4F6C-993B-89996032C419}" type="presParOf" srcId="{3555769B-B8D2-4DF7-9866-776B0DFDFF58}" destId="{435E0D45-89B6-4240-A9D8-DE3931C9D233}" srcOrd="0" destOrd="0" presId="urn:microsoft.com/office/officeart/2005/8/layout/process5"/>
    <dgm:cxn modelId="{42678655-5B60-4EDF-988C-7F7D5D14BF54}" type="presParOf" srcId="{AF4FBD01-06A2-4355-9B2A-14FC118F75B7}" destId="{F7DC602B-4E03-445C-B67B-127987B38892}" srcOrd="4" destOrd="0" presId="urn:microsoft.com/office/officeart/2005/8/layout/process5"/>
    <dgm:cxn modelId="{10FFF0E9-948F-460C-909C-26DA098B8261}" type="presParOf" srcId="{AF4FBD01-06A2-4355-9B2A-14FC118F75B7}" destId="{4DCB6ADC-E60C-42C4-8140-C43AE7C11F48}" srcOrd="5" destOrd="0" presId="urn:microsoft.com/office/officeart/2005/8/layout/process5"/>
    <dgm:cxn modelId="{A142FF45-CCFB-47B7-B744-52E2DAEC6C0F}" type="presParOf" srcId="{4DCB6ADC-E60C-42C4-8140-C43AE7C11F48}" destId="{01C95F85-F25C-4419-8CBC-5C9D5E693CC3}" srcOrd="0" destOrd="0" presId="urn:microsoft.com/office/officeart/2005/8/layout/process5"/>
    <dgm:cxn modelId="{2467BEC6-D3AB-4E3A-A092-069A391E23AC}" type="presParOf" srcId="{AF4FBD01-06A2-4355-9B2A-14FC118F75B7}" destId="{8FA31932-132E-426F-AA8D-03B1559CA850}" srcOrd="6" destOrd="0" presId="urn:microsoft.com/office/officeart/2005/8/layout/process5"/>
    <dgm:cxn modelId="{BB964B94-CCB2-40A9-9187-51C4153E0E2A}" type="presParOf" srcId="{AF4FBD01-06A2-4355-9B2A-14FC118F75B7}" destId="{AF847740-56DC-4362-A54E-96337CB2E7B4}" srcOrd="7" destOrd="0" presId="urn:microsoft.com/office/officeart/2005/8/layout/process5"/>
    <dgm:cxn modelId="{4C174D56-8DC3-4A15-8D2A-3AC12BE4A34E}" type="presParOf" srcId="{AF847740-56DC-4362-A54E-96337CB2E7B4}" destId="{FB8A45D4-4A2F-465B-B0C6-1A3A3D441DA3}" srcOrd="0" destOrd="0" presId="urn:microsoft.com/office/officeart/2005/8/layout/process5"/>
    <dgm:cxn modelId="{18E4A81F-23B0-49A1-A153-3141F9A72711}" type="presParOf" srcId="{AF4FBD01-06A2-4355-9B2A-14FC118F75B7}" destId="{2AF55865-5176-4FE1-B5C8-AC87E1D12EE6}" srcOrd="8" destOrd="0" presId="urn:microsoft.com/office/officeart/2005/8/layout/process5"/>
    <dgm:cxn modelId="{507F6B5F-6A60-48B5-AC32-0EB7C0E23455}" type="presParOf" srcId="{AF4FBD01-06A2-4355-9B2A-14FC118F75B7}" destId="{3E9C0259-E85F-4ECE-8C0F-49C0E6F18B04}" srcOrd="9" destOrd="0" presId="urn:microsoft.com/office/officeart/2005/8/layout/process5"/>
    <dgm:cxn modelId="{A36EECD3-AAAD-4BFA-9865-FAEEC882F134}" type="presParOf" srcId="{3E9C0259-E85F-4ECE-8C0F-49C0E6F18B04}" destId="{C3E85920-1095-4241-8F4C-77932529BA36}" srcOrd="0" destOrd="0" presId="urn:microsoft.com/office/officeart/2005/8/layout/process5"/>
    <dgm:cxn modelId="{2783FE59-9EF3-4963-9D06-8D826026285D}" type="presParOf" srcId="{AF4FBD01-06A2-4355-9B2A-14FC118F75B7}" destId="{E6466E74-2138-40A2-BE44-B67DA1E63006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02C849-538A-4EE1-A316-5AFB14916A47}">
      <dsp:nvSpPr>
        <dsp:cNvPr id="0" name=""/>
        <dsp:cNvSpPr/>
      </dsp:nvSpPr>
      <dsp:spPr>
        <a:xfrm>
          <a:off x="570690" y="59"/>
          <a:ext cx="1839012" cy="110340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In RL , we aim to learn a policy that tells the agent how to act , starting in any state </a:t>
          </a:r>
        </a:p>
      </dsp:txBody>
      <dsp:txXfrm>
        <a:off x="603008" y="32377"/>
        <a:ext cx="1774376" cy="1038771"/>
      </dsp:txXfrm>
    </dsp:sp>
    <dsp:sp modelId="{51396885-A9B0-49CD-A28F-EE34C6281DCD}">
      <dsp:nvSpPr>
        <dsp:cNvPr id="0" name=""/>
        <dsp:cNvSpPr/>
      </dsp:nvSpPr>
      <dsp:spPr>
        <a:xfrm>
          <a:off x="2571536" y="323725"/>
          <a:ext cx="389870" cy="4560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2571536" y="414940"/>
        <a:ext cx="272909" cy="273645"/>
      </dsp:txXfrm>
    </dsp:sp>
    <dsp:sp modelId="{DABAC7F7-71DE-4FE1-BF4B-F98A781F7F84}">
      <dsp:nvSpPr>
        <dsp:cNvPr id="0" name=""/>
        <dsp:cNvSpPr/>
      </dsp:nvSpPr>
      <dsp:spPr>
        <a:xfrm>
          <a:off x="3145308" y="59"/>
          <a:ext cx="1839012" cy="110340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In RL , environment dynamics are unknown</a:t>
          </a:r>
        </a:p>
      </dsp:txBody>
      <dsp:txXfrm>
        <a:off x="3177626" y="32377"/>
        <a:ext cx="1774376" cy="1038771"/>
      </dsp:txXfrm>
    </dsp:sp>
    <dsp:sp modelId="{3555769B-B8D2-4DF7-9866-776B0DFDFF58}">
      <dsp:nvSpPr>
        <dsp:cNvPr id="0" name=""/>
        <dsp:cNvSpPr/>
      </dsp:nvSpPr>
      <dsp:spPr>
        <a:xfrm rot="5400000">
          <a:off x="3869879" y="1232197"/>
          <a:ext cx="389870" cy="4560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3927992" y="1265300"/>
        <a:ext cx="273645" cy="272909"/>
      </dsp:txXfrm>
    </dsp:sp>
    <dsp:sp modelId="{F7DC602B-4E03-445C-B67B-127987B38892}">
      <dsp:nvSpPr>
        <dsp:cNvPr id="0" name=""/>
        <dsp:cNvSpPr/>
      </dsp:nvSpPr>
      <dsp:spPr>
        <a:xfrm>
          <a:off x="3145308" y="1839072"/>
          <a:ext cx="1839012" cy="110340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In a planning , we aim to reach a goal state , starting from initial state </a:t>
          </a:r>
        </a:p>
      </dsp:txBody>
      <dsp:txXfrm>
        <a:off x="3177626" y="1871390"/>
        <a:ext cx="1774376" cy="1038771"/>
      </dsp:txXfrm>
    </dsp:sp>
    <dsp:sp modelId="{4DCB6ADC-E60C-42C4-8140-C43AE7C11F48}">
      <dsp:nvSpPr>
        <dsp:cNvPr id="0" name=""/>
        <dsp:cNvSpPr/>
      </dsp:nvSpPr>
      <dsp:spPr>
        <a:xfrm rot="10800000">
          <a:off x="2593604" y="2162738"/>
          <a:ext cx="389870" cy="4560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2710565" y="2253953"/>
        <a:ext cx="272909" cy="273645"/>
      </dsp:txXfrm>
    </dsp:sp>
    <dsp:sp modelId="{8FA31932-132E-426F-AA8D-03B1559CA850}">
      <dsp:nvSpPr>
        <dsp:cNvPr id="0" name=""/>
        <dsp:cNvSpPr/>
      </dsp:nvSpPr>
      <dsp:spPr>
        <a:xfrm>
          <a:off x="570690" y="1839072"/>
          <a:ext cx="1839012" cy="110340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In a MDP , there is no such a goal and the initial state may be variable</a:t>
          </a:r>
        </a:p>
      </dsp:txBody>
      <dsp:txXfrm>
        <a:off x="603008" y="1871390"/>
        <a:ext cx="1774376" cy="1038771"/>
      </dsp:txXfrm>
    </dsp:sp>
    <dsp:sp modelId="{AF847740-56DC-4362-A54E-96337CB2E7B4}">
      <dsp:nvSpPr>
        <dsp:cNvPr id="0" name=""/>
        <dsp:cNvSpPr/>
      </dsp:nvSpPr>
      <dsp:spPr>
        <a:xfrm rot="5400000">
          <a:off x="1295261" y="3071210"/>
          <a:ext cx="389870" cy="4560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353374" y="3104313"/>
        <a:ext cx="273645" cy="272909"/>
      </dsp:txXfrm>
    </dsp:sp>
    <dsp:sp modelId="{2AF55865-5176-4FE1-B5C8-AC87E1D12EE6}">
      <dsp:nvSpPr>
        <dsp:cNvPr id="0" name=""/>
        <dsp:cNvSpPr/>
      </dsp:nvSpPr>
      <dsp:spPr>
        <a:xfrm>
          <a:off x="570690" y="3678084"/>
          <a:ext cx="1839012" cy="110340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Instead , we aim to maximize rewards</a:t>
          </a:r>
        </a:p>
      </dsp:txBody>
      <dsp:txXfrm>
        <a:off x="603008" y="3710402"/>
        <a:ext cx="1774376" cy="1038771"/>
      </dsp:txXfrm>
    </dsp:sp>
    <dsp:sp modelId="{3E9C0259-E85F-4ECE-8C0F-49C0E6F18B04}">
      <dsp:nvSpPr>
        <dsp:cNvPr id="0" name=""/>
        <dsp:cNvSpPr/>
      </dsp:nvSpPr>
      <dsp:spPr>
        <a:xfrm>
          <a:off x="2571536" y="4001751"/>
          <a:ext cx="389870" cy="4560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2571536" y="4092966"/>
        <a:ext cx="272909" cy="273645"/>
      </dsp:txXfrm>
    </dsp:sp>
    <dsp:sp modelId="{E6466E74-2138-40A2-BE44-B67DA1E63006}">
      <dsp:nvSpPr>
        <dsp:cNvPr id="0" name=""/>
        <dsp:cNvSpPr/>
      </dsp:nvSpPr>
      <dsp:spPr>
        <a:xfrm>
          <a:off x="3145308" y="3678084"/>
          <a:ext cx="1839012" cy="110340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Optimal policy : is a policy that maximizes the expected accumulated discounted rewards </a:t>
          </a:r>
        </a:p>
      </dsp:txBody>
      <dsp:txXfrm>
        <a:off x="3177626" y="3710402"/>
        <a:ext cx="1774376" cy="10387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190512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518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20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64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01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38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687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6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070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273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11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5/5/2023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8714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arkov_decision_process" TargetMode="External"/><Relationship Id="rId2" Type="http://schemas.openxmlformats.org/officeDocument/2006/relationships/hyperlink" Target="https://en.wikipedia.org/wiki/Reinforcement_learn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t_(mathematics)" TargetMode="External"/><Relationship Id="rId2" Type="http://schemas.openxmlformats.org/officeDocument/2006/relationships/hyperlink" Target="https://en.wikipedia.org/wiki/Tupl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A5B2A81-2C8E-4963-AFD4-E539D168B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BB28D7-ADBE-F85C-805A-2D255BC513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3900" y="1079500"/>
            <a:ext cx="6119131" cy="2138400"/>
          </a:xfrm>
        </p:spPr>
        <p:txBody>
          <a:bodyPr>
            <a:normAutofit/>
          </a:bodyPr>
          <a:lstStyle/>
          <a:p>
            <a:r>
              <a:rPr lang="en-US" dirty="0"/>
              <a:t>Deep Reinforcement learning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4291FD-6648-BFF4-813F-00714CE996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0779" y="4113213"/>
            <a:ext cx="6125372" cy="1655762"/>
          </a:xfrm>
        </p:spPr>
        <p:txBody>
          <a:bodyPr>
            <a:normAutofit/>
          </a:bodyPr>
          <a:lstStyle/>
          <a:p>
            <a:r>
              <a:rPr lang="en-US" dirty="0"/>
              <a:t>Sandy Adel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1C39BF-E6F5-1798-4DA8-1AACDE342E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24" r="34670"/>
          <a:stretch/>
        </p:blipFill>
        <p:spPr>
          <a:xfrm>
            <a:off x="0" y="0"/>
            <a:ext cx="3863955" cy="68579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73465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5261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FDA300-14F3-7FA2-0FEC-B6AC9EFAF2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2352" y="1409700"/>
            <a:ext cx="11090631" cy="4726940"/>
          </a:xfrm>
        </p:spPr>
      </p:pic>
    </p:spTree>
    <p:extLst>
      <p:ext uri="{BB962C8B-B14F-4D97-AF65-F5344CB8AC3E}">
        <p14:creationId xmlns:p14="http://schemas.microsoft.com/office/powerpoint/2010/main" val="3106842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45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443603-2643-5CA8-C0EF-CB48DDBC4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862151"/>
            <a:ext cx="6120000" cy="1009486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introduction</a:t>
            </a:r>
            <a:endParaRPr lang="en-US"/>
          </a:p>
        </p:txBody>
      </p:sp>
      <p:cxnSp>
        <p:nvCxnSpPr>
          <p:cNvPr id="53" name="Straight Connector 47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70000" y="2310207"/>
            <a:ext cx="540000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05070-9DF9-4EA7-657D-1E0644130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000" y="2759076"/>
            <a:ext cx="6121400" cy="3009899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Deep reinforcement learning (deep RL) is a subfield of machine learning that </a:t>
            </a:r>
            <a:r>
              <a:rPr lang="en-US" sz="1600" dirty="0">
                <a:solidFill>
                  <a:srgbClr val="FFFF00">
                    <a:alpha val="7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combines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reinforcement learning (RL) and deep learning</a:t>
            </a:r>
          </a:p>
          <a:p>
            <a:pPr>
              <a:lnSpc>
                <a:spcPct val="115000"/>
              </a:lnSpc>
            </a:pP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RL considers the problem of a computational agent learning to make decisions by </a:t>
            </a:r>
            <a:r>
              <a:rPr lang="en-US" sz="1600" i="0" dirty="0">
                <a:solidFill>
                  <a:srgbClr val="FFFF00">
                    <a:alpha val="70000"/>
                  </a:srgb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trial and error</a:t>
            </a:r>
          </a:p>
          <a:p>
            <a:pPr>
              <a:lnSpc>
                <a:spcPct val="115000"/>
              </a:lnSpc>
            </a:pP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Deep RL algorithms are able to take in </a:t>
            </a:r>
            <a:r>
              <a:rPr lang="en-US" sz="1600" i="0" dirty="0">
                <a:solidFill>
                  <a:srgbClr val="FFFF00">
                    <a:alpha val="70000"/>
                  </a:srgb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very large inputs</a:t>
            </a:r>
          </a:p>
          <a:p>
            <a:pPr>
              <a:lnSpc>
                <a:spcPct val="115000"/>
              </a:lnSpc>
            </a:pP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Deep RL incorporates deep learning into the solution, allowing agents to make decisions from </a:t>
            </a:r>
            <a:r>
              <a:rPr lang="en-US" sz="1600" i="0" dirty="0">
                <a:solidFill>
                  <a:srgbClr val="FFFF00">
                    <a:alpha val="70000"/>
                  </a:srgb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unstructured input data</a:t>
            </a:r>
            <a:r>
              <a:rPr lang="en-US" sz="1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without manual engineering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557D93-E5C1-97A3-0597-5AC2A50CE6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981" r="30269"/>
          <a:stretch/>
        </p:blipFill>
        <p:spPr>
          <a:xfrm>
            <a:off x="7569201" y="10"/>
            <a:ext cx="46228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13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62B1D9-B984-9DC2-A9DA-8783180F1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540032"/>
            <a:ext cx="4426782" cy="1331605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Deep learning</a:t>
            </a: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23391" y="231020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4462F-281D-5296-4361-75FCBECAF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000" y="2759076"/>
            <a:ext cx="4460874" cy="3009899"/>
          </a:xfrm>
        </p:spPr>
        <p:txBody>
          <a:bodyPr>
            <a:norm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en-US" sz="1700" dirty="0"/>
              <a:t>Deep learning is a form of machine learning that utilizes a </a:t>
            </a:r>
            <a:r>
              <a:rPr lang="en-US" sz="1700" dirty="0">
                <a:solidFill>
                  <a:srgbClr val="FFFF00">
                    <a:alpha val="70000"/>
                  </a:srgbClr>
                </a:solidFill>
              </a:rPr>
              <a:t>neural network </a:t>
            </a:r>
            <a:r>
              <a:rPr lang="en-US" sz="1700" dirty="0"/>
              <a:t>to transform a set of inputs into a set of outputs via an artificial neural network. Deep learning methods, often using </a:t>
            </a:r>
            <a:r>
              <a:rPr lang="en-US" sz="1700" dirty="0">
                <a:solidFill>
                  <a:srgbClr val="FFFF00">
                    <a:alpha val="70000"/>
                  </a:srgbClr>
                </a:solidFill>
              </a:rPr>
              <a:t>supervised learning with labeled datasets</a:t>
            </a:r>
            <a:r>
              <a:rPr lang="en-US" sz="1700" dirty="0"/>
              <a:t>, have been shown to solve tasks that involve handling complex, high-dimensional raw input data such as images, with less manual feature engineering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11AC2B-E0EE-4BB9-8BC1-EC5DA9DBE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4794" y="0"/>
            <a:ext cx="5537206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FE11C0-F775-2BB6-F457-7F39895D6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864" y="1943128"/>
            <a:ext cx="4452148" cy="297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619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DDB254-C5E5-BED8-B5E3-F27567479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592787"/>
            <a:ext cx="6120000" cy="1278850"/>
          </a:xfrm>
        </p:spPr>
        <p:txBody>
          <a:bodyPr anchor="b">
            <a:normAutofit/>
          </a:bodyPr>
          <a:lstStyle/>
          <a:p>
            <a:pPr algn="ctr"/>
            <a:r>
              <a:rPr lang="en-US"/>
              <a:t>Reinforcement learning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70000" y="231020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98A3F2-6F40-03B7-92D6-6EC123DFCE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80000" y="2759076"/>
                <a:ext cx="6120000" cy="3009899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15000"/>
                  </a:lnSpc>
                  <a:buNone/>
                </a:pP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effectLst/>
                    <a:cs typeface="Arial" panose="020B0604020202020204" pitchFamily="34" charset="0"/>
                    <a:hlinkClick r:id="rId2" tooltip="Reinforcement learning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Reinforcement learning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effectLst/>
                    <a:cs typeface="Arial" panose="020B0604020202020204" pitchFamily="34" charset="0"/>
                  </a:rPr>
                  <a:t> is a process in which an agent learns to make decisions through trial and error. This problem is often modeled mathematically as a 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effectLst/>
                    <a:cs typeface="Arial" panose="020B0604020202020204" pitchFamily="34" charset="0"/>
                    <a:hlinkClick r:id="rId3" tooltip="Markov decision process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Markov decision process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effectLst/>
                    <a:cs typeface="Arial" panose="020B0604020202020204" pitchFamily="34" charset="0"/>
                  </a:rPr>
                  <a:t> (MDP), where an agent at every timestep is in a state 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solidFill>
                      <a:srgbClr val="FFFF00">
                        <a:alpha val="70000"/>
                      </a:srgbClr>
                    </a:solidFill>
                    <a:effectLst/>
                    <a:cs typeface="Arial" panose="020B0604020202020204" pitchFamily="34" charset="0"/>
                  </a:rPr>
                  <a:t>s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effectLst/>
                    <a:cs typeface="Arial" panose="020B0604020202020204" pitchFamily="34" charset="0"/>
                  </a:rPr>
                  <a:t> , </a:t>
                </a:r>
                <a:r>
                  <a:rPr lang="en-US" altLang="en-US" sz="1900" dirty="0">
                    <a:cs typeface="Arial" panose="020B0604020202020204" pitchFamily="34" charset="0"/>
                  </a:rPr>
                  <a:t>takes action 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solidFill>
                      <a:srgbClr val="FFFF00">
                        <a:alpha val="70000"/>
                      </a:srgbClr>
                    </a:solidFill>
                    <a:effectLst/>
                    <a:cs typeface="Arial" panose="020B0604020202020204" pitchFamily="34" charset="0"/>
                  </a:rPr>
                  <a:t>a 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effectLst/>
                    <a:cs typeface="Arial" panose="020B0604020202020204" pitchFamily="34" charset="0"/>
                  </a:rPr>
                  <a:t>, receives a scalar reward and transitions to the next state 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solidFill>
                      <a:srgbClr val="FFFF00">
                        <a:alpha val="70000"/>
                      </a:srgbClr>
                    </a:solidFill>
                    <a:effectLst/>
                    <a:cs typeface="Arial" panose="020B0604020202020204" pitchFamily="34" charset="0"/>
                  </a:rPr>
                  <a:t>s`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effectLst/>
                    <a:cs typeface="Arial" panose="020B0604020202020204" pitchFamily="34" charset="0"/>
                  </a:rPr>
                  <a:t> according to environment dynamics  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solidFill>
                      <a:srgbClr val="FFFF00">
                        <a:alpha val="70000"/>
                      </a:srgbClr>
                    </a:solidFill>
                    <a:effectLst/>
                    <a:cs typeface="Arial" panose="020B0604020202020204" pitchFamily="34" charset="0"/>
                  </a:rPr>
                  <a:t>p(s`|</a:t>
                </a:r>
                <a:r>
                  <a:rPr kumimoji="0" lang="en-US" altLang="en-US" sz="1900" b="0" i="0" u="none" strike="noStrike" cap="none" normalizeH="0" baseline="0" dirty="0" err="1">
                    <a:ln>
                      <a:noFill/>
                    </a:ln>
                    <a:solidFill>
                      <a:srgbClr val="FFFF00">
                        <a:alpha val="70000"/>
                      </a:srgbClr>
                    </a:solidFill>
                    <a:effectLst/>
                    <a:cs typeface="Arial" panose="020B0604020202020204" pitchFamily="34" charset="0"/>
                  </a:rPr>
                  <a:t>s,a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solidFill>
                      <a:srgbClr val="FFFF00">
                        <a:alpha val="70000"/>
                      </a:srgbClr>
                    </a:solidFill>
                    <a:effectLst/>
                    <a:cs typeface="Arial" panose="020B0604020202020204" pitchFamily="34" charset="0"/>
                  </a:rPr>
                  <a:t>) 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effectLst/>
                    <a:cs typeface="Arial" panose="020B0604020202020204" pitchFamily="34" charset="0"/>
                  </a:rPr>
                  <a:t>. The agent attempts to learn a policy </a:t>
                </a:r>
                <a14:m>
                  <m:oMath xmlns:m="http://schemas.openxmlformats.org/officeDocument/2006/math">
                    <m:r>
                      <a:rPr kumimoji="0" lang="en-US" altLang="en-US" sz="1900" b="0" i="1" u="none" strike="noStrike" cap="none" normalizeH="0" baseline="0" smtClean="0">
                        <a:ln>
                          <a:noFill/>
                        </a:ln>
                        <a:solidFill>
                          <a:srgbClr val="FFFF00">
                            <a:alpha val="70000"/>
                          </a:srgbClr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𝜋</m:t>
                    </m:r>
                    <m:r>
                      <a:rPr kumimoji="0" lang="en-US" altLang="en-US" sz="1900" b="0" i="1" u="none" strike="noStrike" cap="none" normalizeH="0" baseline="0" smtClean="0">
                        <a:ln>
                          <a:noFill/>
                        </a:ln>
                        <a:solidFill>
                          <a:srgbClr val="FFFF00">
                            <a:alpha val="70000"/>
                          </a:srgbClr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kumimoji="0" lang="en-US" altLang="en-US" sz="1900" b="0" i="1" u="none" strike="noStrike" cap="none" normalizeH="0" baseline="0" smtClean="0">
                        <a:ln>
                          <a:noFill/>
                        </a:ln>
                        <a:solidFill>
                          <a:srgbClr val="FFFF00">
                            <a:alpha val="70000"/>
                          </a:srgbClr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𝑎</m:t>
                    </m:r>
                    <m:r>
                      <a:rPr kumimoji="0" lang="en-US" altLang="en-US" sz="1900" b="0" i="1" u="none" strike="noStrike" cap="none" normalizeH="0" baseline="0" smtClean="0">
                        <a:ln>
                          <a:noFill/>
                        </a:ln>
                        <a:solidFill>
                          <a:srgbClr val="FFFF00">
                            <a:alpha val="70000"/>
                          </a:srgbClr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|</m:t>
                    </m:r>
                    <m:r>
                      <a:rPr kumimoji="0" lang="en-US" altLang="en-US" sz="1900" b="0" i="1" u="none" strike="noStrike" cap="none" normalizeH="0" baseline="0" smtClean="0">
                        <a:ln>
                          <a:noFill/>
                        </a:ln>
                        <a:solidFill>
                          <a:srgbClr val="FFFF00">
                            <a:alpha val="70000"/>
                          </a:srgbClr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𝑠</m:t>
                    </m:r>
                    <m:r>
                      <a:rPr kumimoji="0" lang="en-US" altLang="en-US" sz="1900" b="0" i="1" u="none" strike="noStrike" cap="none" normalizeH="0" baseline="0" smtClean="0">
                        <a:ln>
                          <a:noFill/>
                        </a:ln>
                        <a:solidFill>
                          <a:srgbClr val="FFFF00">
                            <a:alpha val="70000"/>
                          </a:srgbClr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solidFill>
                      <a:srgbClr val="FFFF00">
                        <a:alpha val="70000"/>
                      </a:srgbClr>
                    </a:solidFill>
                    <a:effectLst/>
                    <a:cs typeface="Arial" panose="020B0604020202020204" pitchFamily="34" charset="0"/>
                  </a:rPr>
                  <a:t> 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effectLst/>
                    <a:cs typeface="Arial" panose="020B0604020202020204" pitchFamily="34" charset="0"/>
                  </a:rPr>
                  <a:t>, in order to maximize its returns (expected sum of rewards)</a:t>
                </a:r>
                <a:r>
                  <a:rPr kumimoji="0" lang="en-US" altLang="en-US" sz="1900" b="0" i="0" u="none" strike="noStrike" cap="none" normalizeH="0" baseline="0" dirty="0">
                    <a:ln>
                      <a:noFill/>
                    </a:ln>
                    <a:effectLst/>
                  </a:rPr>
                  <a:t> </a:t>
                </a:r>
              </a:p>
              <a:p>
                <a:pPr>
                  <a:lnSpc>
                    <a:spcPct val="115000"/>
                  </a:lnSpc>
                </a:pPr>
                <a:endParaRPr lang="en-US" sz="19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98A3F2-6F40-03B7-92D6-6EC123DFCE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80000" y="2759076"/>
                <a:ext cx="6120000" cy="3009899"/>
              </a:xfrm>
              <a:blipFill>
                <a:blip r:embed="rId4"/>
                <a:stretch>
                  <a:fillRect l="-2390" t="-2028" r="-996" b="-38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CE7512AD-9E2D-4DC1-B4A2-A93A51CDE9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4850" y="0"/>
            <a:ext cx="3867150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7CE85B-02CB-1FB1-16F9-F3AF1F916C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3280" y="2650680"/>
            <a:ext cx="3187732" cy="1793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83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1A069B-91F6-AF81-3715-CB1A0C8D4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592787"/>
            <a:ext cx="6509520" cy="1278850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Markov decision process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70000" y="231020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20CAC-99D1-268D-340F-6560142D3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000" y="2759076"/>
            <a:ext cx="6121400" cy="3009899"/>
          </a:xfrm>
        </p:spPr>
        <p:txBody>
          <a:bodyPr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15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A Markov decision process is a 4-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  <a:hlinkClick r:id="rId2" tooltip="Tup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tuple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 (S,A,P,R) , where: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15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altLang="en-US" sz="1900" dirty="0">
                <a:cs typeface="Arial" panose="020B0604020202020204" pitchFamily="34" charset="0"/>
              </a:rPr>
              <a:t> S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 is a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  <a:hlinkClick r:id="rId3" tooltip="Set (mathematics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set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 of states called the </a:t>
            </a:r>
            <a:r>
              <a:rPr kumimoji="0" lang="en-US" altLang="en-US" sz="1900" b="0" i="1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state space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  <a:cs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15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 A is a set of actions called the </a:t>
            </a:r>
            <a:r>
              <a:rPr kumimoji="0" lang="en-US" altLang="en-US" sz="1900" b="0" i="1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action space</a:t>
            </a:r>
          </a:p>
          <a:p>
            <a:pPr marL="0" marR="0" lvl="0" indent="0" defTabSz="914400" rtl="0" eaLnBrk="0" fontAlgn="base" latinLnBrk="0" hangingPunct="0">
              <a:lnSpc>
                <a:spcPct val="115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 p(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effectLst/>
                <a:cs typeface="Arial" panose="020B0604020202020204" pitchFamily="34" charset="0"/>
              </a:rPr>
              <a:t>s,a,s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`)  is the probability that action a happen to transaction from state s to s`</a:t>
            </a:r>
          </a:p>
          <a:p>
            <a:pPr marL="0" marR="0" lvl="0" indent="0" defTabSz="914400" rtl="0" eaLnBrk="0" fontAlgn="base" latinLnBrk="0" hangingPunct="0">
              <a:lnSpc>
                <a:spcPct val="115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 R(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effectLst/>
                <a:cs typeface="Arial" panose="020B0604020202020204" pitchFamily="34" charset="0"/>
              </a:rPr>
              <a:t>s,a,s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cs typeface="Arial" panose="020B0604020202020204" pitchFamily="34" charset="0"/>
              </a:rPr>
              <a:t>`) is the immediate reward (or expected immediate reward) received after transitioning from state s to state  s` , due to action a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E7512AD-9E2D-4DC1-B4A2-A93A51CDE9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4850" y="0"/>
            <a:ext cx="3867150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9242C44-A744-F1E7-DE54-8AB26E3591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3667" y="2629924"/>
            <a:ext cx="3257345" cy="188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069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61A6D-2631-9F18-D8A7-B41DAECB0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50" y="1011237"/>
            <a:ext cx="6120000" cy="860400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notes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3056C6-ACC1-9906-5D6C-AFE9E8E4C3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66" r="29401"/>
          <a:stretch/>
        </p:blipFill>
        <p:spPr>
          <a:xfrm>
            <a:off x="20" y="10"/>
            <a:ext cx="3870969" cy="685799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74750" y="2310207"/>
            <a:ext cx="540000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A8B2A-633F-AB0E-04CD-47E8E0BC3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50" y="2759076"/>
            <a:ext cx="6121400" cy="3009899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1400" dirty="0"/>
              <a:t>Rewards can be </a:t>
            </a:r>
            <a:r>
              <a:rPr lang="en-US" sz="1400" dirty="0">
                <a:solidFill>
                  <a:srgbClr val="FFFF00">
                    <a:alpha val="70000"/>
                  </a:srgbClr>
                </a:solidFill>
              </a:rPr>
              <a:t>negative</a:t>
            </a:r>
            <a:r>
              <a:rPr lang="en-US" sz="1400" dirty="0"/>
              <a:t> , then we think of them as punishment </a:t>
            </a:r>
          </a:p>
          <a:p>
            <a:pPr>
              <a:lnSpc>
                <a:spcPct val="115000"/>
              </a:lnSpc>
            </a:pPr>
            <a:r>
              <a:rPr lang="en-US" sz="1400" dirty="0"/>
              <a:t>In many cases rewards depend only on </a:t>
            </a:r>
            <a:r>
              <a:rPr lang="en-US" sz="1400" dirty="0">
                <a:solidFill>
                  <a:srgbClr val="FFFF00">
                    <a:alpha val="70000"/>
                  </a:srgbClr>
                </a:solidFill>
              </a:rPr>
              <a:t>s`</a:t>
            </a:r>
            <a:r>
              <a:rPr lang="en-US" sz="1400" dirty="0"/>
              <a:t> ( reaching a certain state yields a reward )</a:t>
            </a:r>
          </a:p>
          <a:p>
            <a:pPr>
              <a:lnSpc>
                <a:spcPct val="115000"/>
              </a:lnSpc>
            </a:pPr>
            <a:r>
              <a:rPr lang="en-US" sz="1400" dirty="0"/>
              <a:t>Stochastic transactions contain deterministic transaction as a special case </a:t>
            </a:r>
          </a:p>
          <a:p>
            <a:pPr>
              <a:lnSpc>
                <a:spcPct val="115000"/>
              </a:lnSpc>
            </a:pPr>
            <a:r>
              <a:rPr lang="en-US" sz="1400" dirty="0"/>
              <a:t>Some state can be </a:t>
            </a:r>
            <a:r>
              <a:rPr lang="en-US" sz="1400" dirty="0">
                <a:solidFill>
                  <a:srgbClr val="FFFF00">
                    <a:alpha val="70000"/>
                  </a:srgbClr>
                </a:solidFill>
              </a:rPr>
              <a:t>terminal</a:t>
            </a:r>
          </a:p>
          <a:p>
            <a:pPr>
              <a:lnSpc>
                <a:spcPct val="115000"/>
              </a:lnSpc>
            </a:pPr>
            <a:r>
              <a:rPr lang="en-US" sz="1400" dirty="0"/>
              <a:t>Goals in planning can be encoded as a terminal state as a positive reward</a:t>
            </a:r>
          </a:p>
        </p:txBody>
      </p:sp>
    </p:spTree>
    <p:extLst>
      <p:ext uri="{BB962C8B-B14F-4D97-AF65-F5344CB8AC3E}">
        <p14:creationId xmlns:p14="http://schemas.microsoft.com/office/powerpoint/2010/main" val="987638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4">
            <a:extLst>
              <a:ext uri="{FF2B5EF4-FFF2-40B4-BE49-F238E27FC236}">
                <a16:creationId xmlns:a16="http://schemas.microsoft.com/office/drawing/2014/main" id="{369F5FE0-EBCF-4A14-AF3D-1ADCD6443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FB0A67-1A62-24CF-D8C2-19C554EF0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1011236"/>
            <a:ext cx="4426782" cy="1292662"/>
          </a:xfrm>
        </p:spPr>
        <p:txBody>
          <a:bodyPr anchor="t">
            <a:normAutofit/>
          </a:bodyPr>
          <a:lstStyle/>
          <a:p>
            <a:r>
              <a:rPr lang="en-US" dirty="0"/>
              <a:t>Reinforcement learning notes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0BCE7E-8879-63D3-5025-8C28D106D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499" y="3291967"/>
            <a:ext cx="4457701" cy="2028253"/>
          </a:xfrm>
          <a:prstGeom prst="rect">
            <a:avLst/>
          </a:prstGeom>
        </p:spPr>
      </p:pic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71D355F7-6AA2-C434-295F-527915249C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7482550"/>
              </p:ext>
            </p:extLst>
          </p:nvPr>
        </p:nvGraphicFramePr>
        <p:xfrm>
          <a:off x="6096000" y="987423"/>
          <a:ext cx="5555012" cy="4781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06449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69F5FE0-EBCF-4A14-AF3D-1ADCD6443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91443-261D-529B-7927-7D3DDFD7C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1011236"/>
            <a:ext cx="4426782" cy="1292662"/>
          </a:xfrm>
        </p:spPr>
        <p:txBody>
          <a:bodyPr anchor="t">
            <a:normAutofit/>
          </a:bodyPr>
          <a:lstStyle/>
          <a:p>
            <a:r>
              <a:rPr lang="en-US" dirty="0"/>
              <a:t>Relation to supervised learning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8CB4E7-542A-2812-81C0-63927C331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499" y="2924207"/>
            <a:ext cx="4457701" cy="27637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8E76F-FE1D-EB25-6882-873AA2574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1011236"/>
            <a:ext cx="5477933" cy="470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Learning signal : label (SL) VS scalar reward (RL)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SL : best action (label) is given </a:t>
            </a:r>
          </a:p>
          <a:p>
            <a:r>
              <a:rPr lang="en-US" dirty="0"/>
              <a:t>RL : trial and error , observe reward </a:t>
            </a:r>
          </a:p>
          <a:p>
            <a:r>
              <a:rPr lang="en-US" dirty="0"/>
              <a:t>SL : static world</a:t>
            </a:r>
          </a:p>
          <a:p>
            <a:r>
              <a:rPr lang="en-US" dirty="0"/>
              <a:t>RL : controller in the loop </a:t>
            </a:r>
          </a:p>
        </p:txBody>
      </p:sp>
    </p:spTree>
    <p:extLst>
      <p:ext uri="{BB962C8B-B14F-4D97-AF65-F5344CB8AC3E}">
        <p14:creationId xmlns:p14="http://schemas.microsoft.com/office/powerpoint/2010/main" val="3789536981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AnalogousFromDarkSeedLeftStep">
      <a:dk1>
        <a:srgbClr val="000000"/>
      </a:dk1>
      <a:lt1>
        <a:srgbClr val="FFFFFF"/>
      </a:lt1>
      <a:dk2>
        <a:srgbClr val="30241B"/>
      </a:dk2>
      <a:lt2>
        <a:srgbClr val="F0F3F3"/>
      </a:lt2>
      <a:accent1>
        <a:srgbClr val="C34D59"/>
      </a:accent1>
      <a:accent2>
        <a:srgbClr val="B13B79"/>
      </a:accent2>
      <a:accent3>
        <a:srgbClr val="C34DBC"/>
      </a:accent3>
      <a:accent4>
        <a:srgbClr val="873BB1"/>
      </a:accent4>
      <a:accent5>
        <a:srgbClr val="684DC3"/>
      </a:accent5>
      <a:accent6>
        <a:srgbClr val="3B51B1"/>
      </a:accent6>
      <a:hlink>
        <a:srgbClr val="8559C7"/>
      </a:hlink>
      <a:folHlink>
        <a:srgbClr val="7F7F7F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535</Words>
  <Application>Microsoft Office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Avenir Next LT Pro Light</vt:lpstr>
      <vt:lpstr>Cambria Math</vt:lpstr>
      <vt:lpstr>Rockwell Nova Light</vt:lpstr>
      <vt:lpstr>Wingdings</vt:lpstr>
      <vt:lpstr>LeafVTI</vt:lpstr>
      <vt:lpstr>Deep Reinforcement learning </vt:lpstr>
      <vt:lpstr>PowerPoint Presentation</vt:lpstr>
      <vt:lpstr>introduction</vt:lpstr>
      <vt:lpstr>Deep learning</vt:lpstr>
      <vt:lpstr>Reinforcement learning</vt:lpstr>
      <vt:lpstr>Markov decision process</vt:lpstr>
      <vt:lpstr>notes</vt:lpstr>
      <vt:lpstr>Reinforcement learning notes</vt:lpstr>
      <vt:lpstr>Relation to supervised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Reinforcement learning </dc:title>
  <dc:creator>Sandy 18323666</dc:creator>
  <cp:lastModifiedBy>Sandy 18323666</cp:lastModifiedBy>
  <cp:revision>2</cp:revision>
  <dcterms:created xsi:type="dcterms:W3CDTF">2023-04-29T23:31:29Z</dcterms:created>
  <dcterms:modified xsi:type="dcterms:W3CDTF">2023-05-05T22:39:51Z</dcterms:modified>
</cp:coreProperties>
</file>

<file path=docProps/thumbnail.jpeg>
</file>